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4" r:id="rId16"/>
    <p:sldId id="270" r:id="rId17"/>
    <p:sldId id="273" r:id="rId18"/>
    <p:sldId id="271" r:id="rId19"/>
    <p:sldId id="272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76" d="100"/>
          <a:sy n="76" d="100"/>
        </p:scale>
        <p:origin x="-1530" y="-8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gif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4.jpeg>
</file>

<file path=ppt/media/image5.jpeg>
</file>

<file path=ppt/media/image6.jpeg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2C078-7EFD-43DC-8EDD-A47468BBBCB5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7109A-B0C9-4F0F-98F4-3B190F2CB3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6155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109A-B0C9-4F0F-98F4-3B190F2CB310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33054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699804"/>
            <a:ext cx="8305800" cy="1143000"/>
          </a:xfrm>
        </p:spPr>
        <p:txBody>
          <a:bodyPr>
            <a:noAutofit/>
          </a:bodyPr>
          <a:lstStyle>
            <a:lvl1pPr marL="0" indent="0" algn="ctr">
              <a:buNone/>
              <a:defRPr sz="2200" spc="10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Title 27"/>
          <p:cNvSpPr>
            <a:spLocks noGrp="1"/>
          </p:cNvSpPr>
          <p:nvPr>
            <p:ph type="ctrTitle"/>
          </p:nvPr>
        </p:nvSpPr>
        <p:spPr>
          <a:xfrm>
            <a:off x="457200" y="1433732"/>
            <a:ext cx="8305800" cy="1981200"/>
          </a:xfrm>
          <a:ln w="6350" cap="rnd">
            <a:noFill/>
          </a:ln>
        </p:spPr>
        <p:txBody>
          <a:bodyPr anchor="b" anchorCtr="0">
            <a:noAutofit/>
          </a:bodyPr>
          <a:lstStyle>
            <a:lvl1pPr algn="ctr">
              <a:defRPr lang="en-US" sz="4800" b="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50800" dist="25400" dir="13500000">
                    <a:srgbClr val="000000">
                      <a:alpha val="70000"/>
                    </a:srgbClr>
                  </a:inn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63626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708574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4540348" y="3526302"/>
            <a:ext cx="45720" cy="45720"/>
          </a:xfrm>
          <a:prstGeom prst="ellipse">
            <a:avLst/>
          </a:prstGeom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2">
            <a:schemeClr val="accent2"/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algn="ctr">
              <a:defRPr/>
            </a:lvl1pPr>
          </a:lstStyle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05200"/>
            <a:ext cx="7924800" cy="137160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lang="en-US" sz="4800" b="0" dirty="0">
                <a:ln w="3200">
                  <a:solidFill>
                    <a:schemeClr val="bg2">
                      <a:shade val="2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38100" dist="25400" dir="13500000">
                    <a:prstClr val="black">
                      <a:alpha val="70000"/>
                    </a:prstClr>
                  </a:inn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958864"/>
            <a:ext cx="7924800" cy="984736"/>
          </a:xfrm>
        </p:spPr>
        <p:txBody>
          <a:bodyPr anchor="t"/>
          <a:lstStyle>
            <a:lvl1pPr marL="0" indent="0">
              <a:buNone/>
              <a:defRPr sz="2000" spc="10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85800" y="4916992"/>
            <a:ext cx="7924800" cy="4301"/>
          </a:xfrm>
          <a:prstGeom prst="line">
            <a:avLst/>
          </a:prstGeom>
          <a:noFill/>
          <a:ln w="9525" cap="flat" cmpd="sng" algn="ctr">
            <a:solidFill>
              <a:srgbClr val="E9E9E8"/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  <a:sp3d prstMaterial="flat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>
          <a:xfrm>
            <a:off x="457200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4" name="Content Placeholder 33"/>
          <p:cNvSpPr>
            <a:spLocks noGrp="1"/>
          </p:cNvSpPr>
          <p:nvPr>
            <p:ph sz="quarter" idx="4"/>
          </p:nvPr>
        </p:nvSpPr>
        <p:spPr>
          <a:xfrm>
            <a:off x="4649788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idx="3"/>
          </p:nvPr>
        </p:nvSpPr>
        <p:spPr>
          <a:xfrm>
            <a:off x="4648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 baseline="0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62945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754880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8"/>
          <p:cNvSpPr>
            <a:spLocks noGrp="1"/>
          </p:cNvSpPr>
          <p:nvPr>
            <p:ph sz="quarter" idx="1"/>
          </p:nvPr>
        </p:nvSpPr>
        <p:spPr>
          <a:xfrm>
            <a:off x="457200" y="457200"/>
            <a:ext cx="62484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781800" y="1600200"/>
            <a:ext cx="1984248" cy="3733800"/>
          </a:xfrm>
        </p:spPr>
        <p:txBody>
          <a:bodyPr tIns="45720" bIns="45720"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1" name="Title 30"/>
          <p:cNvSpPr>
            <a:spLocks noGrp="1"/>
          </p:cNvSpPr>
          <p:nvPr>
            <p:ph type="title"/>
          </p:nvPr>
        </p:nvSpPr>
        <p:spPr>
          <a:xfrm>
            <a:off x="6781800" y="457200"/>
            <a:ext cx="19812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9400" y="457200"/>
            <a:ext cx="20574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457200"/>
            <a:ext cx="6019800" cy="5562600"/>
          </a:xfrm>
          <a:solidFill>
            <a:schemeClr val="tx2">
              <a:tint val="40000"/>
            </a:schemeClr>
          </a:solidFill>
          <a:effectLst>
            <a:outerShdw blurRad="88900" sx="103000" sy="103000" algn="ctr" rotWithShape="0">
              <a:prstClr val="black">
                <a:alpha val="32000"/>
              </a:prstClr>
            </a:outerShdw>
            <a:softEdge rad="127000"/>
          </a:effectLst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29400" y="1600200"/>
            <a:ext cx="2057400" cy="4419600"/>
          </a:xfrm>
        </p:spPr>
        <p:txBody>
          <a:bodyPr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FontTx/>
              <a:buNone/>
              <a:defRPr sz="1600" b="0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6783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5791200" y="6203667"/>
            <a:ext cx="2590800" cy="384048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24EF38BF-2863-446D-9E7A-7E5C9ED8F299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2133600" y="6203667"/>
            <a:ext cx="358140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410575" y="6181531"/>
            <a:ext cx="609600" cy="457200"/>
          </a:xfrm>
          <a:prstGeom prst="rect">
            <a:avLst/>
          </a:prstGeom>
          <a:noFill/>
        </p:spPr>
        <p:txBody>
          <a:bodyPr vert="horz" lIns="0" tIns="0" rIns="0" bIns="0" anchor="ctr" anchorCtr="0">
            <a:noAutofit/>
          </a:bodyPr>
          <a:lstStyle>
            <a:lvl1pPr algn="ctr" eaLnBrk="1" latinLnBrk="0" hangingPunct="1">
              <a:defRPr kumimoji="0" sz="1600" baseline="0">
                <a:solidFill>
                  <a:schemeClr val="tx2"/>
                </a:solidFill>
              </a:defRPr>
            </a:lvl1pPr>
          </a:lstStyle>
          <a:p>
            <a:fld id="{9803A930-18BC-4B7B-9030-067D7FB70A2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19200"/>
          </a:xfrm>
          <a:prstGeom prst="rect">
            <a:avLst/>
          </a:prstGeom>
          <a:ln w="6350" cap="rnd">
            <a:noFill/>
          </a:ln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lang="en-US" sz="4200" b="0" kern="1200" spc="-100" baseline="0" dirty="0">
          <a:ln w="3200">
            <a:solidFill>
              <a:schemeClr val="bg2">
                <a:shade val="75000"/>
                <a:alpha val="25000"/>
              </a:schemeClr>
            </a:solidFill>
            <a:prstDash val="solid"/>
            <a:round/>
          </a:ln>
          <a:solidFill>
            <a:srgbClr val="F9F9F9"/>
          </a:solidFill>
          <a:effectLst>
            <a:innerShdw blurRad="50800" dist="25400" dir="13500000">
              <a:prstClr val="black">
                <a:alpha val="70000"/>
              </a:prstClr>
            </a:innerShdw>
          </a:effectLst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2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/>
        <a:buChar char="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5840" indent="-228600" algn="l" rtl="0" eaLnBrk="1" latinLnBrk="0" hangingPunct="1">
        <a:spcBef>
          <a:spcPts val="300"/>
        </a:spcBef>
        <a:buClr>
          <a:schemeClr val="accent2">
            <a:shade val="50000"/>
          </a:schemeClr>
        </a:buClr>
        <a:buSzPct val="85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luveitie.ch/" TargetMode="External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2000px-Eluveitie.s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9144000" cy="1197864"/>
          </a:xfrm>
          <a:prstGeom prst="rect">
            <a:avLst/>
          </a:prstGeom>
        </p:spPr>
      </p:pic>
      <p:pic>
        <p:nvPicPr>
          <p:cNvPr id="7" name="Picture 6" descr="csm_eluveitie-tour-tickets-2019-1_3f6841d286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24000"/>
            <a:ext cx="9144000" cy="4713402"/>
          </a:xfrm>
          <a:prstGeom prst="rect">
            <a:avLst/>
          </a:prstGeom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132" y="5219"/>
            <a:ext cx="4566285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132" y="5219"/>
            <a:ext cx="276069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Rafael Salzmann</a:t>
            </a:r>
            <a:endParaRPr lang="en-U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38600" y="0"/>
            <a:ext cx="5969696" cy="684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60129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4600" y="0"/>
            <a:ext cx="94488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359" y="0"/>
            <a:ext cx="4572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2359" y="14614"/>
            <a:ext cx="288784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Alain Ackermann</a:t>
            </a:r>
            <a:endParaRPr lang="en-U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790422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183" y="0"/>
            <a:ext cx="456765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98329" y="15658"/>
            <a:ext cx="208767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u-HU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Matteo Sisti</a:t>
            </a:r>
            <a:endParaRPr lang="en-U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724400" y="304800"/>
            <a:ext cx="4229100" cy="63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04397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576059308"/>
              </p:ext>
            </p:extLst>
          </p:nvPr>
        </p:nvGraphicFramePr>
        <p:xfrm>
          <a:off x="533400" y="1676400"/>
          <a:ext cx="8229600" cy="42672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526996">
                <a:tc>
                  <a:txBody>
                    <a:bodyPr/>
                    <a:lstStyle/>
                    <a:p>
                      <a:r>
                        <a:rPr lang="hu-HU" b="0" dirty="0" smtClean="0">
                          <a:solidFill>
                            <a:schemeClr val="bg1"/>
                          </a:solidFill>
                        </a:rPr>
                        <a:t>Spirit</a:t>
                      </a:r>
                      <a:endParaRPr lang="en-US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>
                          <a:solidFill>
                            <a:schemeClr val="bg1"/>
                          </a:solidFill>
                        </a:rPr>
                        <a:t>2006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534315">
                <a:tc>
                  <a:txBody>
                    <a:bodyPr/>
                    <a:lstStyle/>
                    <a:p>
                      <a:r>
                        <a:rPr lang="hu-HU" dirty="0" smtClean="0"/>
                        <a:t>Slania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2008</a:t>
                      </a:r>
                      <a:endParaRPr lang="en-US" dirty="0"/>
                    </a:p>
                  </a:txBody>
                  <a:tcPr/>
                </a:tc>
              </a:tr>
              <a:tr h="534315">
                <a:tc>
                  <a:txBody>
                    <a:bodyPr/>
                    <a:lstStyle/>
                    <a:p>
                      <a:r>
                        <a:rPr lang="hu-HU" dirty="0" smtClean="0"/>
                        <a:t>Evocation I-The</a:t>
                      </a:r>
                      <a:r>
                        <a:rPr lang="hu-HU" baseline="0" dirty="0" smtClean="0"/>
                        <a:t> Arcane Dominion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2009</a:t>
                      </a:r>
                      <a:endParaRPr lang="en-US" dirty="0"/>
                    </a:p>
                  </a:txBody>
                  <a:tcPr/>
                </a:tc>
              </a:tr>
              <a:tr h="534315">
                <a:tc>
                  <a:txBody>
                    <a:bodyPr/>
                    <a:lstStyle/>
                    <a:p>
                      <a:r>
                        <a:rPr lang="hu-HU" dirty="0" smtClean="0"/>
                        <a:t>Everything</a:t>
                      </a:r>
                      <a:r>
                        <a:rPr lang="hu-HU" baseline="0" dirty="0" smtClean="0"/>
                        <a:t> Remains As It Never Was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2010</a:t>
                      </a:r>
                      <a:endParaRPr lang="en-US" dirty="0"/>
                    </a:p>
                  </a:txBody>
                  <a:tcPr/>
                </a:tc>
              </a:tr>
              <a:tr h="534315">
                <a:tc>
                  <a:txBody>
                    <a:bodyPr/>
                    <a:lstStyle/>
                    <a:p>
                      <a:r>
                        <a:rPr lang="hu-HU" dirty="0" smtClean="0"/>
                        <a:t>Helvetios</a:t>
                      </a:r>
                      <a:r>
                        <a:rPr lang="hu-HU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2012</a:t>
                      </a:r>
                      <a:endParaRPr lang="en-US" dirty="0"/>
                    </a:p>
                  </a:txBody>
                  <a:tcPr/>
                </a:tc>
              </a:tr>
              <a:tr h="534315">
                <a:tc>
                  <a:txBody>
                    <a:bodyPr/>
                    <a:lstStyle/>
                    <a:p>
                      <a:r>
                        <a:rPr lang="hu-HU" dirty="0" smtClean="0"/>
                        <a:t>Origins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2014</a:t>
                      </a:r>
                      <a:endParaRPr lang="en-US" dirty="0"/>
                    </a:p>
                  </a:txBody>
                  <a:tcPr/>
                </a:tc>
              </a:tr>
              <a:tr h="534315">
                <a:tc>
                  <a:txBody>
                    <a:bodyPr/>
                    <a:lstStyle/>
                    <a:p>
                      <a:r>
                        <a:rPr lang="hu-HU" dirty="0" smtClean="0"/>
                        <a:t>Evocation</a:t>
                      </a:r>
                      <a:r>
                        <a:rPr lang="hu-HU" baseline="0" dirty="0" smtClean="0"/>
                        <a:t> II-Pantheon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2017</a:t>
                      </a:r>
                      <a:endParaRPr lang="en-US" dirty="0"/>
                    </a:p>
                  </a:txBody>
                  <a:tcPr/>
                </a:tc>
              </a:tr>
              <a:tr h="534315">
                <a:tc>
                  <a:txBody>
                    <a:bodyPr/>
                    <a:lstStyle/>
                    <a:p>
                      <a:r>
                        <a:rPr lang="hu-HU" dirty="0" smtClean="0"/>
                        <a:t>Ategnatos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2019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08963" y="457200"/>
            <a:ext cx="22477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hu-HU" sz="4000" cap="none" spc="0" dirty="0" smtClean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Albumok</a:t>
            </a:r>
            <a:endParaRPr lang="en-US" sz="4000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87216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1834" y="685800"/>
            <a:ext cx="2895600" cy="29397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883766" y="653770"/>
            <a:ext cx="3377046" cy="2971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25477" y="609600"/>
            <a:ext cx="3118523" cy="30159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40868" y="3810000"/>
            <a:ext cx="3153669" cy="27752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97784" y="3791229"/>
            <a:ext cx="2985077" cy="279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01650" y="3810000"/>
            <a:ext cx="3124200" cy="276061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24924" y="52521"/>
            <a:ext cx="511768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hu-HU" sz="3200" cap="none" spc="0" dirty="0" smtClean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Anna Murphy, ex-énekesnő:</a:t>
            </a:r>
            <a:endParaRPr lang="en-US" sz="3200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92707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27883355675_a6d7cf8663_b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0"/>
            <a:ext cx="9601200" cy="6858000"/>
          </a:xfrm>
          <a:prstGeom prst="rect">
            <a:avLst/>
          </a:prstGeom>
        </p:spPr>
      </p:pic>
      <p:pic>
        <p:nvPicPr>
          <p:cNvPr id="4" name="Picture 3" descr="eluveitie-3022,medium_large.2x.152598977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3429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28600" y="228600"/>
            <a:ext cx="461113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Anna Murphy </a:t>
            </a:r>
            <a:r>
              <a:rPr lang="hu-HU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(</a:t>
            </a:r>
            <a:r>
              <a:rPr lang="hu-HU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ex-énekesnő)</a:t>
            </a:r>
            <a:endParaRPr lang="en-US" sz="28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6200" y="1219200"/>
            <a:ext cx="4617353" cy="46173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93553" y="1250676"/>
            <a:ext cx="4419600" cy="461735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49555" y="381000"/>
            <a:ext cx="275447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hu-HU" sz="3200" cap="none" spc="0" dirty="0" smtClean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Fabienne Erni:</a:t>
            </a:r>
            <a:endParaRPr lang="en-US" sz="3200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10329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667000" y="381000"/>
            <a:ext cx="346280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hu-HU" sz="4000" b="1" cap="none" spc="0" dirty="0" smtClean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Videóklippek</a:t>
            </a:r>
            <a:endParaRPr lang="en-US" sz="40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  <p:pic>
        <p:nvPicPr>
          <p:cNvPr id="6" name="Picture 5" descr="hqdefault (1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0600"/>
            <a:ext cx="3759200" cy="2819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66199600_10156864092341284_7586237173427339264_o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181600" y="5943601"/>
            <a:ext cx="396240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hu-HU" sz="3600" cap="none" spc="0" dirty="0" smtClean="0">
                <a:ln w="50800"/>
                <a:solidFill>
                  <a:schemeClr val="accent3">
                    <a:lumMod val="75000"/>
                  </a:schemeClr>
                </a:solidFill>
                <a:effectLst/>
                <a:hlinkClick r:id="rId3"/>
              </a:rPr>
              <a:t>Hivatalos oldal</a:t>
            </a:r>
            <a:endParaRPr lang="en-US" sz="3600" cap="none" spc="0" dirty="0">
              <a:ln w="50800"/>
              <a:solidFill>
                <a:schemeClr val="accent3">
                  <a:lumMod val="7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95594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66199600_10156864092341284_7586237173427339264_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ight Arrow 2"/>
          <p:cNvSpPr/>
          <p:nvPr/>
        </p:nvSpPr>
        <p:spPr>
          <a:xfrm rot="8888000">
            <a:off x="2631478" y="2867624"/>
            <a:ext cx="756843" cy="8150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own Arrow 3"/>
          <p:cNvSpPr/>
          <p:nvPr/>
        </p:nvSpPr>
        <p:spPr>
          <a:xfrm>
            <a:off x="2667000" y="1524000"/>
            <a:ext cx="76200" cy="8382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/>
          <p:cNvSpPr/>
          <p:nvPr/>
        </p:nvSpPr>
        <p:spPr>
          <a:xfrm rot="2064073">
            <a:off x="1641050" y="2857396"/>
            <a:ext cx="779038" cy="11602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04800" y="2133600"/>
            <a:ext cx="2022157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1400" b="1" cap="none" spc="0" dirty="0" err="1" smtClean="0">
                <a:ln w="50800"/>
                <a:solidFill>
                  <a:schemeClr val="bg1">
                    <a:shade val="50000"/>
                  </a:schemeClr>
                </a:solidFill>
                <a:effectLst/>
                <a:latin typeface="+mj-lt"/>
              </a:rPr>
              <a:t>Valahol</a:t>
            </a:r>
            <a:r>
              <a:rPr lang="en-US" sz="1400" b="1" cap="none" spc="0" dirty="0" smtClean="0">
                <a:ln w="50800"/>
                <a:solidFill>
                  <a:schemeClr val="bg1">
                    <a:shade val="50000"/>
                  </a:schemeClr>
                </a:solidFill>
                <a:effectLst/>
                <a:latin typeface="+mj-lt"/>
              </a:rPr>
              <a:t> </a:t>
            </a:r>
            <a:r>
              <a:rPr lang="en-US" sz="1400" b="1" cap="none" spc="0" dirty="0" err="1" smtClean="0">
                <a:ln w="50800"/>
                <a:solidFill>
                  <a:schemeClr val="bg1">
                    <a:shade val="50000"/>
                  </a:schemeClr>
                </a:solidFill>
                <a:effectLst/>
                <a:latin typeface="+mj-lt"/>
              </a:rPr>
              <a:t>ott</a:t>
            </a:r>
            <a:r>
              <a:rPr lang="en-US" sz="1400" b="1" cap="none" spc="0" dirty="0" smtClean="0">
                <a:ln w="50800"/>
                <a:solidFill>
                  <a:schemeClr val="bg1">
                    <a:shade val="50000"/>
                  </a:schemeClr>
                </a:solidFill>
                <a:effectLst/>
                <a:latin typeface="+mj-lt"/>
              </a:rPr>
              <a:t> </a:t>
            </a:r>
            <a:r>
              <a:rPr lang="en-US" sz="1400" b="1" cap="none" spc="0" dirty="0" err="1" smtClean="0">
                <a:ln w="50800"/>
                <a:solidFill>
                  <a:schemeClr val="bg1">
                    <a:shade val="50000"/>
                  </a:schemeClr>
                </a:solidFill>
                <a:effectLst/>
                <a:latin typeface="+mj-lt"/>
              </a:rPr>
              <a:t>vagyunk</a:t>
            </a:r>
            <a:r>
              <a:rPr lang="en-US" sz="1400" b="1" cap="none" spc="0" dirty="0" smtClean="0">
                <a:ln w="50800"/>
                <a:solidFill>
                  <a:schemeClr val="bg1">
                    <a:shade val="50000"/>
                  </a:schemeClr>
                </a:solidFill>
                <a:effectLst/>
                <a:latin typeface="+mj-lt"/>
              </a:rPr>
              <a:t>!!!</a:t>
            </a:r>
            <a:endParaRPr lang="en-US" sz="14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114800" y="6172200"/>
            <a:ext cx="512249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24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~</a:t>
            </a:r>
            <a:r>
              <a:rPr lang="en-US" sz="2400" b="1" dirty="0" err="1" smtClean="0">
                <a:ln w="50800"/>
                <a:solidFill>
                  <a:schemeClr val="bg1">
                    <a:shade val="50000"/>
                  </a:schemeClr>
                </a:solidFill>
              </a:rPr>
              <a:t>Duna</a:t>
            </a:r>
            <a:r>
              <a:rPr lang="hu-HU" sz="24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újváros,</a:t>
            </a:r>
            <a:r>
              <a:rPr lang="en-US" sz="2400" b="1" cap="none" spc="0" dirty="0" err="1" smtClean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Rockmaraton</a:t>
            </a:r>
            <a:r>
              <a:rPr lang="en-US" sz="2400" b="1" cap="none" spc="0" dirty="0" smtClean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 2019~</a:t>
            </a:r>
            <a:endParaRPr lang="en-US" sz="24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8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Font typeface="Arial Black" pitchFamily="34" charset="0"/>
              <a:buChar char="♫"/>
            </a:pPr>
            <a:r>
              <a:rPr lang="hu-HU" sz="2000" b="1" dirty="0" smtClean="0">
                <a:solidFill>
                  <a:schemeClr val="bg1"/>
                </a:solidFill>
                <a:latin typeface="Candara Light" pitchFamily="34" charset="0"/>
              </a:rPr>
              <a:t>Az Eluveitie név jelentése: gall kifejezés, jelentése "Én, a helvéciai". </a:t>
            </a:r>
          </a:p>
          <a:p>
            <a:pPr>
              <a:buClr>
                <a:schemeClr val="bg1"/>
              </a:buClr>
              <a:buFont typeface="Arial Black" pitchFamily="34" charset="0"/>
              <a:buChar char="♫"/>
            </a:pPr>
            <a:r>
              <a:rPr lang="en-US" sz="2000" dirty="0" smtClean="0"/>
              <a:t> </a:t>
            </a:r>
            <a:r>
              <a:rPr lang="hu-HU" sz="2000" b="1" dirty="0" smtClean="0">
                <a:solidFill>
                  <a:schemeClr val="bg1"/>
                </a:solidFill>
                <a:latin typeface="Candara Light" pitchFamily="34" charset="0"/>
              </a:rPr>
              <a:t>A </a:t>
            </a:r>
            <a:r>
              <a:rPr lang="en-US" sz="2000" b="1" dirty="0" smtClean="0">
                <a:solidFill>
                  <a:schemeClr val="bg1"/>
                </a:solidFill>
                <a:latin typeface="Candara Light" pitchFamily="34" charset="0"/>
              </a:rPr>
              <a:t>z</a:t>
            </a:r>
            <a:r>
              <a:rPr lang="hu-HU" sz="2000" b="1" dirty="0" smtClean="0">
                <a:solidFill>
                  <a:schemeClr val="bg1"/>
                </a:solidFill>
                <a:latin typeface="Candara Light" pitchFamily="34" charset="0"/>
              </a:rPr>
              <a:t>enekar</a:t>
            </a:r>
            <a:r>
              <a:rPr lang="en-US" sz="2000" b="1" dirty="0" smtClean="0">
                <a:solidFill>
                  <a:schemeClr val="bg1"/>
                </a:solidFill>
                <a:latin typeface="Candara Light" pitchFamily="34" charset="0"/>
              </a:rPr>
              <a:t> </a:t>
            </a:r>
            <a:r>
              <a:rPr lang="hu-HU" sz="2000" b="1" dirty="0" smtClean="0">
                <a:solidFill>
                  <a:schemeClr val="bg1"/>
                </a:solidFill>
                <a:latin typeface="Candara Light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Candara Light" pitchFamily="34" charset="0"/>
              </a:rPr>
              <a:t>2003 </a:t>
            </a:r>
            <a:r>
              <a:rPr lang="hu-HU" sz="2000" b="1" dirty="0" smtClean="0">
                <a:solidFill>
                  <a:schemeClr val="bg1"/>
                </a:solidFill>
                <a:latin typeface="Candara Light" pitchFamily="34" charset="0"/>
              </a:rPr>
              <a:t>elején kezdte </a:t>
            </a:r>
            <a:r>
              <a:rPr lang="en-US" sz="2000" b="1" dirty="0" smtClean="0">
                <a:solidFill>
                  <a:schemeClr val="bg1"/>
                </a:solidFill>
                <a:latin typeface="Candara Light" pitchFamily="34" charset="0"/>
              </a:rPr>
              <a:t>meg</a:t>
            </a:r>
            <a:r>
              <a:rPr lang="hu-HU" sz="2000" b="1" dirty="0" smtClean="0">
                <a:solidFill>
                  <a:schemeClr val="bg1"/>
                </a:solidFill>
                <a:latin typeface="Candara Light" pitchFamily="34" charset="0"/>
              </a:rPr>
              <a:t> pályafutását </a:t>
            </a:r>
            <a:r>
              <a:rPr lang="hu-HU" sz="2000" b="1" i="1" dirty="0" smtClean="0">
                <a:solidFill>
                  <a:schemeClr val="bg1"/>
                </a:solidFill>
                <a:latin typeface="Candara Light" pitchFamily="34" charset="0"/>
              </a:rPr>
              <a:t>Chriegel Ganzman </a:t>
            </a:r>
            <a:r>
              <a:rPr lang="hu-HU" sz="2000" b="1" dirty="0" smtClean="0">
                <a:solidFill>
                  <a:schemeClr val="bg1"/>
                </a:solidFill>
                <a:latin typeface="Candara Light" pitchFamily="34" charset="0"/>
              </a:rPr>
              <a:t>szervezésében.</a:t>
            </a:r>
          </a:p>
          <a:p>
            <a:pPr>
              <a:buClr>
                <a:schemeClr val="bg1"/>
              </a:buClr>
              <a:buFont typeface="Arial Black" pitchFamily="34" charset="0"/>
              <a:buChar char="♫"/>
            </a:pPr>
            <a:r>
              <a:rPr lang="hu-HU" sz="2000" b="1" dirty="0" smtClean="0">
                <a:solidFill>
                  <a:schemeClr val="bg1"/>
                </a:solidFill>
                <a:latin typeface="Candara Light" pitchFamily="34" charset="0"/>
              </a:rPr>
              <a:t>Zenéjük a götenborgi melodic death metal és a kelta népzene ötvözete. Ennek köszönhetően kerülnek elő sorra a dalokban tradicionális zeneszerszámok, mint például a tekerőlant, mandola, jellegzetes ír duda vagy éppen a skót duda.</a:t>
            </a:r>
          </a:p>
          <a:p>
            <a:pPr>
              <a:buClr>
                <a:schemeClr val="bg1"/>
              </a:buClr>
              <a:buFont typeface="Arial Black" pitchFamily="34" charset="0"/>
              <a:buChar char="♫"/>
            </a:pPr>
            <a:r>
              <a:rPr lang="hu-HU" sz="2000" b="1" dirty="0" smtClean="0">
                <a:solidFill>
                  <a:schemeClr val="bg1"/>
                </a:solidFill>
                <a:latin typeface="Candara Light" pitchFamily="34" charset="0"/>
              </a:rPr>
              <a:t>A fő dalszerző Chrigel, akinek szövegeiben túlnyomórészt a kelta témák dominálnak, valamint még előszeretettel ír a természetről és a sajátos emberi érzelmekről is.  </a:t>
            </a:r>
          </a:p>
          <a:p>
            <a:pPr>
              <a:buClr>
                <a:schemeClr val="bg1"/>
              </a:buClr>
              <a:buFont typeface="Arial Black" pitchFamily="34" charset="0"/>
              <a:buChar char="♫"/>
            </a:pPr>
            <a:endParaRPr lang="en-US" sz="2000" b="1" dirty="0">
              <a:solidFill>
                <a:schemeClr val="bg1"/>
              </a:solidFill>
              <a:latin typeface="Candara Light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0" y="457199"/>
            <a:ext cx="293939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hu-HU" sz="32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Az együttesről</a:t>
            </a:r>
            <a:endParaRPr lang="en-US" sz="32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  <a:buFont typeface="Arial Black" pitchFamily="34" charset="0"/>
              <a:buChar char="♫"/>
            </a:pPr>
            <a:r>
              <a:rPr lang="hu-HU" dirty="0" smtClean="0">
                <a:solidFill>
                  <a:schemeClr val="bg1"/>
                </a:solidFill>
                <a:latin typeface="Candara" panose="020E0502030303020204" pitchFamily="34" charset="0"/>
              </a:rPr>
              <a:t> Fabienne Erni (ének, hárfa)</a:t>
            </a:r>
          </a:p>
          <a:p>
            <a:pPr>
              <a:buClrTx/>
              <a:buFont typeface="Arial Black" pitchFamily="34" charset="0"/>
              <a:buChar char="♫"/>
            </a:pPr>
            <a:r>
              <a:rPr lang="hu-HU" dirty="0" smtClean="0">
                <a:solidFill>
                  <a:schemeClr val="bg1"/>
                </a:solidFill>
                <a:latin typeface="Candara" panose="020E0502030303020204" pitchFamily="34" charset="0"/>
              </a:rPr>
              <a:t> Michalina Malisz (tekerőlant- hurdy gurdy)</a:t>
            </a:r>
          </a:p>
          <a:p>
            <a:pPr>
              <a:buClrTx/>
              <a:buFont typeface="Arial Black" pitchFamily="34" charset="0"/>
              <a:buChar char="♫"/>
            </a:pPr>
            <a:r>
              <a:rPr lang="hu-HU" dirty="0" smtClean="0">
                <a:solidFill>
                  <a:schemeClr val="bg1"/>
                </a:solidFill>
                <a:latin typeface="Candara" panose="020E0502030303020204" pitchFamily="34" charset="0"/>
              </a:rPr>
              <a:t> Nicole Anspenger (hegedű)</a:t>
            </a:r>
          </a:p>
          <a:p>
            <a:pPr>
              <a:buClrTx/>
              <a:buFont typeface="Arial Black" pitchFamily="34" charset="0"/>
              <a:buChar char="♫"/>
            </a:pPr>
            <a:r>
              <a:rPr lang="hu-HU" dirty="0" smtClean="0">
                <a:solidFill>
                  <a:schemeClr val="bg1"/>
                </a:solidFill>
                <a:latin typeface="Candara" panose="020E0502030303020204" pitchFamily="34" charset="0"/>
              </a:rPr>
              <a:t> Chrigel Glanzmann (ének, mandola, furulya, síp)</a:t>
            </a:r>
          </a:p>
          <a:p>
            <a:pPr>
              <a:buClrTx/>
              <a:buFont typeface="Arial Black" pitchFamily="34" charset="0"/>
              <a:buChar char="♫"/>
            </a:pPr>
            <a:r>
              <a:rPr lang="hu-HU" dirty="0" smtClean="0">
                <a:solidFill>
                  <a:schemeClr val="bg1"/>
                </a:solidFill>
                <a:latin typeface="Candara" panose="020E0502030303020204" pitchFamily="34" charset="0"/>
              </a:rPr>
              <a:t> Kay Brem (basszusgitár)</a:t>
            </a:r>
          </a:p>
          <a:p>
            <a:pPr>
              <a:buClrTx/>
              <a:buFont typeface="Arial Black" pitchFamily="34" charset="0"/>
              <a:buChar char="♫"/>
            </a:pPr>
            <a:r>
              <a:rPr lang="hu-HU" dirty="0" smtClean="0">
                <a:solidFill>
                  <a:schemeClr val="bg1"/>
                </a:solidFill>
                <a:latin typeface="Candara" panose="020E0502030303020204" pitchFamily="34" charset="0"/>
              </a:rPr>
              <a:t> Jonas Wolf (gitár)</a:t>
            </a:r>
          </a:p>
          <a:p>
            <a:pPr>
              <a:buClrTx/>
              <a:buFont typeface="Arial Black" pitchFamily="34" charset="0"/>
              <a:buChar char="♫"/>
            </a:pPr>
            <a:r>
              <a:rPr lang="hu-HU" dirty="0">
                <a:solidFill>
                  <a:schemeClr val="bg1"/>
                </a:solidFill>
                <a:latin typeface="Candara" panose="020E0502030303020204" pitchFamily="34" charset="0"/>
              </a:rPr>
              <a:t> </a:t>
            </a:r>
            <a:r>
              <a:rPr lang="hu-HU" dirty="0" smtClean="0">
                <a:solidFill>
                  <a:schemeClr val="bg1"/>
                </a:solidFill>
                <a:latin typeface="Candara" panose="020E0502030303020204" pitchFamily="34" charset="0"/>
              </a:rPr>
              <a:t>Rafael Salzmann (gitár)</a:t>
            </a:r>
          </a:p>
          <a:p>
            <a:pPr>
              <a:buClrTx/>
              <a:buFont typeface="Arial Black" pitchFamily="34" charset="0"/>
              <a:buChar char="♫"/>
            </a:pPr>
            <a:r>
              <a:rPr lang="hu-HU" dirty="0">
                <a:solidFill>
                  <a:schemeClr val="bg1"/>
                </a:solidFill>
                <a:latin typeface="Candara" panose="020E0502030303020204" pitchFamily="34" charset="0"/>
              </a:rPr>
              <a:t> </a:t>
            </a:r>
            <a:r>
              <a:rPr lang="hu-HU" dirty="0" smtClean="0">
                <a:solidFill>
                  <a:schemeClr val="bg1"/>
                </a:solidFill>
                <a:latin typeface="Candara" panose="020E0502030303020204" pitchFamily="34" charset="0"/>
              </a:rPr>
              <a:t>Alain Ackermann (dob)</a:t>
            </a:r>
          </a:p>
          <a:p>
            <a:pPr>
              <a:buClrTx/>
              <a:buFont typeface="Arial Black" pitchFamily="34" charset="0"/>
              <a:buChar char="♫"/>
            </a:pPr>
            <a:r>
              <a:rPr lang="hu-HU" dirty="0">
                <a:solidFill>
                  <a:schemeClr val="bg1"/>
                </a:solidFill>
                <a:latin typeface="Candara" panose="020E0502030303020204" pitchFamily="34" charset="0"/>
              </a:rPr>
              <a:t> </a:t>
            </a:r>
            <a:r>
              <a:rPr lang="hu-HU" dirty="0" smtClean="0">
                <a:solidFill>
                  <a:schemeClr val="bg1"/>
                </a:solidFill>
                <a:latin typeface="Candara" panose="020E0502030303020204" pitchFamily="34" charset="0"/>
              </a:rPr>
              <a:t>Matteo Sisti (furulya, duda, mandola, fuvola</a:t>
            </a:r>
            <a:r>
              <a:rPr lang="hu-HU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09600" y="533400"/>
            <a:ext cx="297491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hu-HU" sz="4000" cap="none" spc="0" dirty="0" smtClean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Tagok (2019)</a:t>
            </a:r>
            <a:endParaRPr lang="en-US" sz="4000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048000" y="0"/>
            <a:ext cx="92964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4800" y="304800"/>
            <a:ext cx="254146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hu-HU" sz="2800" b="1" cap="none" spc="0" dirty="0" smtClean="0">
                <a:ln w="50800"/>
                <a:effectLst/>
              </a:rPr>
              <a:t>Fabienne Erni</a:t>
            </a:r>
            <a:endParaRPr lang="en-US" sz="2800" b="1" cap="none" spc="0" dirty="0">
              <a:ln w="50800"/>
              <a:effectLst/>
            </a:endParaRPr>
          </a:p>
        </p:txBody>
      </p:sp>
      <p:pic>
        <p:nvPicPr>
          <p:cNvPr id="5" name="Picture 4" descr="tumblr_p39e57xBpc1uok8jso2_5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03752683"/>
      </p:ext>
    </p:extLst>
  </p:cSld>
  <p:clrMapOvr>
    <a:masterClrMapping/>
  </p:clrMapOvr>
  <p:transition spd="slow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25052"/>
            <a:ext cx="4566285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3403" y="65762"/>
            <a:ext cx="283904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Michalina Malisz</a:t>
            </a:r>
            <a:endParaRPr lang="en-U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38600" y="0"/>
            <a:ext cx="5515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05426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69444" y="0"/>
            <a:ext cx="4566285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92408" y="0"/>
            <a:ext cx="291522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Nicole </a:t>
            </a:r>
            <a:r>
              <a:rPr lang="hu-HU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</a:t>
            </a:r>
            <a:r>
              <a:rPr lang="en-US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</a:t>
            </a:r>
            <a:r>
              <a:rPr lang="hu-HU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spe</a:t>
            </a:r>
            <a:r>
              <a:rPr lang="en-US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</a:t>
            </a:r>
            <a:r>
              <a:rPr lang="hu-HU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ger</a:t>
            </a:r>
            <a:endParaRPr lang="en-U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7963" r="25599" b="5587"/>
          <a:stretch/>
        </p:blipFill>
        <p:spPr>
          <a:xfrm>
            <a:off x="3810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20302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352800" y="0"/>
            <a:ext cx="97536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52400" y="304800"/>
            <a:ext cx="32103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Chrigel G</a:t>
            </a:r>
            <a:r>
              <a:rPr lang="en-US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l</a:t>
            </a:r>
            <a:r>
              <a:rPr lang="hu-HU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anzman</a:t>
            </a:r>
            <a:r>
              <a:rPr lang="en-US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</a:t>
            </a:r>
            <a:endParaRPr lang="en-U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4" name="Picture 3" descr="eluveitie-Chrigel-2017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715" y="0"/>
            <a:ext cx="4566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55066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2743200" y="0"/>
            <a:ext cx="9601200" cy="70866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28600" y="304800"/>
            <a:ext cx="167206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2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Kay Brem</a:t>
            </a:r>
            <a:endParaRPr lang="en-U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4" name="Picture 3" descr="8452_artist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0"/>
            <a:ext cx="4724400" cy="71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45776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225877" y="-4176"/>
            <a:ext cx="10744200" cy="68600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78350" y="0"/>
            <a:ext cx="456565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010400" y="152400"/>
            <a:ext cx="183524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Jonas Wolf</a:t>
            </a:r>
            <a:endParaRPr lang="en-U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06537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per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aper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55000"/>
                <a:alpha val="20000"/>
              </a:schemeClr>
              <a:schemeClr val="phClr">
                <a:tint val="40000"/>
                <a:shade val="90000"/>
                <a:satMod val="60000"/>
                <a:alpha val="20000"/>
              </a:schemeClr>
            </a:duotone>
          </a:blip>
          <a:tile tx="0" ty="0" sx="58000" sy="38000" flip="none" algn="tl"/>
        </a:blipFill>
        <a:blipFill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186</TotalTime>
  <Words>159</Words>
  <Application>Microsoft Office PowerPoint</Application>
  <PresentationFormat>On-screen Show (4:3)</PresentationFormat>
  <Paragraphs>49</Paragraphs>
  <Slides>19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Paper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elev</dc:creator>
  <cp:lastModifiedBy>elev</cp:lastModifiedBy>
  <cp:revision>20</cp:revision>
  <dcterms:created xsi:type="dcterms:W3CDTF">2019-10-09T07:15:32Z</dcterms:created>
  <dcterms:modified xsi:type="dcterms:W3CDTF">2019-10-16T07:46:02Z</dcterms:modified>
</cp:coreProperties>
</file>

<file path=docProps/thumbnail.jpeg>
</file>